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70" r:id="rId2"/>
    <p:sldId id="309" r:id="rId3"/>
    <p:sldId id="304" r:id="rId4"/>
    <p:sldId id="272" r:id="rId5"/>
    <p:sldId id="300" r:id="rId6"/>
    <p:sldId id="303" r:id="rId7"/>
    <p:sldId id="274" r:id="rId8"/>
    <p:sldId id="297" r:id="rId9"/>
    <p:sldId id="310" r:id="rId10"/>
    <p:sldId id="311" r:id="rId11"/>
    <p:sldId id="299" r:id="rId12"/>
    <p:sldId id="285" r:id="rId13"/>
    <p:sldId id="286" r:id="rId14"/>
    <p:sldId id="281" r:id="rId15"/>
    <p:sldId id="301" r:id="rId16"/>
    <p:sldId id="308" r:id="rId17"/>
    <p:sldId id="305" r:id="rId18"/>
    <p:sldId id="302" r:id="rId19"/>
    <p:sldId id="273" r:id="rId20"/>
    <p:sldId id="296" r:id="rId21"/>
    <p:sldId id="287" r:id="rId22"/>
    <p:sldId id="288" r:id="rId23"/>
    <p:sldId id="291" r:id="rId24"/>
    <p:sldId id="292" r:id="rId25"/>
    <p:sldId id="293" r:id="rId26"/>
    <p:sldId id="307" r:id="rId27"/>
    <p:sldId id="31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00"/>
            <p14:sldId id="303"/>
            <p14:sldId id="274"/>
            <p14:sldId id="297"/>
            <p14:sldId id="310"/>
            <p14:sldId id="311"/>
            <p14:sldId id="299"/>
            <p14:sldId id="285"/>
            <p14:sldId id="286"/>
            <p14:sldId id="281"/>
            <p14:sldId id="301"/>
            <p14:sldId id="308"/>
            <p14:sldId id="305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  <p14:sldId id="307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5" autoAdjust="0"/>
    <p:restoredTop sz="94574"/>
  </p:normalViewPr>
  <p:slideViewPr>
    <p:cSldViewPr>
      <p:cViewPr varScale="1">
        <p:scale>
          <a:sx n="97" d="100"/>
          <a:sy n="97" d="100"/>
        </p:scale>
        <p:origin x="13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earned-value-management_b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428776255952951E-2"/>
          <c:y val="1.7133650351056406E-2"/>
          <c:w val="0.91858748099940424"/>
          <c:h val="0.84545011417519689"/>
        </c:manualLayout>
      </c:layout>
      <c:lineChart>
        <c:grouping val="standard"/>
        <c:varyColors val="0"/>
        <c:ser>
          <c:idx val="0"/>
          <c:order val="0"/>
          <c:tx>
            <c:v>Planned Value (PV)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106-6A45-969D-ACBAA2ABA27E}"/>
            </c:ext>
          </c:extLst>
        </c:ser>
        <c:ser>
          <c:idx val="1"/>
          <c:order val="1"/>
          <c:tx>
            <c:v>Earned Value (EV)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163.69999999999999</c:v>
                </c:pt>
                <c:pt idx="13">
                  <c:v>163.69999999999999</c:v>
                </c:pt>
                <c:pt idx="14">
                  <c:v>163.69999999999999</c:v>
                </c:pt>
                <c:pt idx="15">
                  <c:v>173.7</c:v>
                </c:pt>
                <c:pt idx="16">
                  <c:v>188.7</c:v>
                </c:pt>
                <c:pt idx="17">
                  <c:v>221.7</c:v>
                </c:pt>
                <c:pt idx="18">
                  <c:v>246.7</c:v>
                </c:pt>
                <c:pt idx="19">
                  <c:v>257.7</c:v>
                </c:pt>
                <c:pt idx="20">
                  <c:v>257.7</c:v>
                </c:pt>
                <c:pt idx="21">
                  <c:v>257.7</c:v>
                </c:pt>
                <c:pt idx="22">
                  <c:v>293.7</c:v>
                </c:pt>
                <c:pt idx="23">
                  <c:v>293.7</c:v>
                </c:pt>
                <c:pt idx="24">
                  <c:v>293.7</c:v>
                </c:pt>
                <c:pt idx="25">
                  <c:v>293.7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106-6A45-969D-ACBAA2ABA27E}"/>
            </c:ext>
          </c:extLst>
        </c:ser>
        <c:ser>
          <c:idx val="2"/>
          <c:order val="2"/>
          <c:tx>
            <c:v>Actual Cost (AC)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150.19999999999999</c:v>
                </c:pt>
                <c:pt idx="13">
                  <c:v>150.19999999999999</c:v>
                </c:pt>
                <c:pt idx="14">
                  <c:v>155.19999999999999</c:v>
                </c:pt>
                <c:pt idx="15">
                  <c:v>166.2</c:v>
                </c:pt>
                <c:pt idx="16">
                  <c:v>176.2</c:v>
                </c:pt>
                <c:pt idx="17">
                  <c:v>199.6</c:v>
                </c:pt>
                <c:pt idx="18">
                  <c:v>219.6</c:v>
                </c:pt>
                <c:pt idx="19">
                  <c:v>231.4</c:v>
                </c:pt>
                <c:pt idx="20">
                  <c:v>231.4</c:v>
                </c:pt>
                <c:pt idx="21">
                  <c:v>231.4</c:v>
                </c:pt>
                <c:pt idx="22">
                  <c:v>261.39999999999998</c:v>
                </c:pt>
                <c:pt idx="23">
                  <c:v>261.39999999999998</c:v>
                </c:pt>
                <c:pt idx="24">
                  <c:v>261.39999999999998</c:v>
                </c:pt>
                <c:pt idx="25">
                  <c:v>261.39999999999998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106-6A45-969D-ACBAA2ABA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7074480"/>
        <c:axId val="237098576"/>
      </c:lineChart>
      <c:dateAx>
        <c:axId val="237074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Period</a:t>
                </a:r>
              </a:p>
            </c:rich>
          </c:tx>
          <c:layout>
            <c:manualLayout>
              <c:xMode val="edge"/>
              <c:yMode val="edge"/>
              <c:x val="0.51158178067785798"/>
              <c:y val="0.9385140766937355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37098576"/>
        <c:crosses val="autoZero"/>
        <c:auto val="0"/>
        <c:lblOffset val="100"/>
        <c:baseTimeUnit val="days"/>
        <c:majorUnit val="1"/>
        <c:minorUnit val="1"/>
      </c:dateAx>
      <c:valAx>
        <c:axId val="2370985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3707448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5451085863296757"/>
          <c:y val="0.12784105476453719"/>
          <c:w val="0.30418997643082668"/>
          <c:h val="0.12126734182313076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7075264"/>
        <c:axId val="237099360"/>
      </c:barChart>
      <c:catAx>
        <c:axId val="237075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7099360"/>
        <c:crosses val="autoZero"/>
        <c:auto val="1"/>
        <c:lblAlgn val="ctr"/>
        <c:lblOffset val="100"/>
        <c:noMultiLvlLbl val="0"/>
      </c:catAx>
      <c:valAx>
        <c:axId val="23709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707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75281760"/>
        <c:axId val="375284112"/>
      </c:barChart>
      <c:catAx>
        <c:axId val="37528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5284112"/>
        <c:crosses val="autoZero"/>
        <c:auto val="1"/>
        <c:lblAlgn val="ctr"/>
        <c:lblOffset val="100"/>
        <c:noMultiLvlLbl val="0"/>
      </c:catAx>
      <c:valAx>
        <c:axId val="375284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528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4197584"/>
        <c:axId val="444197192"/>
      </c:barChart>
      <c:catAx>
        <c:axId val="44419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197192"/>
        <c:crosses val="autoZero"/>
        <c:auto val="1"/>
        <c:lblAlgn val="ctr"/>
        <c:lblOffset val="100"/>
        <c:noMultiLvlLbl val="0"/>
      </c:catAx>
      <c:valAx>
        <c:axId val="444197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19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7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80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6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5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4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.png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10" Type="http://schemas.openxmlformats.org/officeDocument/2006/relationships/image" Target="../media/image36.w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동적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테스팅보다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적은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으로 결함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발견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환경에 툴을 포함시켜 수시로 결함 분석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 (To be added)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6211910" y="2708920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2123728" y="3706728"/>
            <a:ext cx="406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 smtClean="0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 print</a:t>
            </a: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016580"/>
              </p:ext>
            </p:extLst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6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3378575" y="3068960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3491880" y="3846659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497868" y="5702201"/>
            <a:ext cx="533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만족보다는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위주로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진행하다보니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이 적게 나옴 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02056" y="836712"/>
            <a:ext cx="8496944" cy="572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(actually, we could not find a bug in the actual program due to the test case change by the mutation test.)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Rather than increasing mutation coverage, it is important to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could see that explicit unit test case implementation of the parts to be checked and the degree of stub processing affected the mutation coverage.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6548" y="3378464"/>
            <a:ext cx="382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요약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우리는 효과가 없었지만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..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일반적으로 효과적으로 사용되는 곳 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cover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 case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117 (appendix.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7)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59,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아이템의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ko-KR" altLang="en-US" smtClean="0">
                <a:solidFill>
                  <a:srgbClr val="002060"/>
                </a:solidFill>
              </a:rPr>
              <a:t>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 smtClean="0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 smtClean="0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56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dsfd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9F72B6-75E4-B44E-A642-94E30D2AC008}"/>
              </a:ext>
            </a:extLst>
          </p:cNvPr>
          <p:cNvSpPr txBox="1"/>
          <p:nvPr/>
        </p:nvSpPr>
        <p:spPr>
          <a:xfrm>
            <a:off x="5292080" y="2027949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7. </a:t>
            </a:r>
            <a:r>
              <a:rPr lang="en-US" altLang="ko-KR" sz="2400" b="1" dirty="0"/>
              <a:t>Quality activity – </a:t>
            </a:r>
            <a:r>
              <a:rPr lang="en-US" altLang="ko-KR" sz="2400" b="1" dirty="0" smtClean="0"/>
              <a:t>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Scenario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53" y="4509120"/>
            <a:ext cx="3947036" cy="2077831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Action </a:t>
            </a:r>
            <a:r>
              <a:rPr lang="en-US" altLang="ko-KR" b="1" dirty="0"/>
              <a:t>&amp; </a:t>
            </a:r>
            <a:r>
              <a:rPr lang="en-US" altLang="ko-KR" b="1" dirty="0" smtClean="0"/>
              <a:t>Item</a:t>
            </a:r>
            <a:endParaRPr lang="en-US" altLang="ko-KR" b="1" dirty="0"/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 smtClean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27</a:t>
            </a:fld>
            <a:endParaRPr lang="ko-KR" altLang="en-US" sz="1400" b="1" dirty="0"/>
          </a:p>
        </p:txBody>
      </p:sp>
      <p:graphicFrame>
        <p:nvGraphicFramePr>
          <p:cNvPr id="2056" name="개체 20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60930"/>
              </p:ext>
            </p:extLst>
          </p:nvPr>
        </p:nvGraphicFramePr>
        <p:xfrm>
          <a:off x="6372200" y="397560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72200" y="397560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개체 20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07187"/>
              </p:ext>
            </p:extLst>
          </p:nvPr>
        </p:nvGraphicFramePr>
        <p:xfrm>
          <a:off x="1502509" y="10710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crobat Document" showAsIcon="1" r:id="rId11" imgW="914400" imgH="771480" progId="AcroExch.Document.DC">
                  <p:embed/>
                </p:oleObj>
              </mc:Choice>
              <mc:Fallback>
                <p:oleObj name="Acrobat Document" showAsIcon="1" r:id="rId11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02509" y="10710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개체 20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608711"/>
              </p:ext>
            </p:extLst>
          </p:nvPr>
        </p:nvGraphicFramePr>
        <p:xfrm>
          <a:off x="2307641" y="397560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showAsIcon="1" r:id="rId13" imgW="914400" imgH="771480" progId="AcroExch.Document.DC">
                  <p:embed/>
                </p:oleObj>
              </mc:Choice>
              <mc:Fallback>
                <p:oleObj name="Acrobat Document" showAsIcon="1" r:id="rId1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07641" y="397560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2" y="3691967"/>
            <a:ext cx="2129004" cy="1609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0" y="1931913"/>
            <a:ext cx="2125073" cy="1716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1200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smtClean="0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 smtClean="0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명확하지 않은 요구사항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요구사항을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보충해나갔다는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식으로 풀어간다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자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</a:t>
            </a: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리소스 위주로 풀어나간다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프로젝트를 진행하기 위해 테스트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개발자를 나눔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제품 품질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신규 기능에 따른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과정에서 의도치 않은 많은 오류가 발생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 : integration Test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뿐만아니라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사용자 입장에서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도 동시에 진행하여  버그를 발견할 수 있도록 노력한 부분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풀어나갈것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659156" y="980728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2863825" y="2029067"/>
            <a:ext cx="688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명확하지 않음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요구사항 보충 진행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java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language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에 익숙하지 못함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난이도에 따라 개발 업무 분장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2488996" y="3645024"/>
            <a:ext cx="985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자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원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err="1" smtClean="0">
                <a:solidFill>
                  <a:srgbClr val="0070C0"/>
                </a:solidFill>
              </a:rPr>
              <a:t>리스크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프로젝트 매니지먼트 툴 결정에 시간 소비가 많았음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제약이 없는 서비스 사용 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(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외부</a:t>
            </a:r>
            <a:r>
              <a:rPr kumimoji="1" lang="en-US" altLang="ko-KR" sz="1600" b="1" dirty="0" err="1" smtClean="0">
                <a:solidFill>
                  <a:srgbClr val="0070C0"/>
                </a:solidFill>
              </a:rPr>
              <a:t>jira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팀원 모두가 사용이 용이한 툴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&amp; Rework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(Gray box testing)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기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xmlns="" id="{FC884C0A-A061-2649-B945-88256D3A9C14}"/>
              </a:ext>
            </a:extLst>
          </p:cNvPr>
          <p:cNvCxnSpPr>
            <a:cxnSpLocks/>
          </p:cNvCxnSpPr>
          <p:nvPr/>
        </p:nvCxnSpPr>
        <p:spPr>
          <a:xfrm>
            <a:off x="467544" y="6525344"/>
            <a:ext cx="8154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C3BF793-9662-384E-88DC-1F7A5918E1B1}"/>
              </a:ext>
            </a:extLst>
          </p:cNvPr>
          <p:cNvSpPr/>
          <p:nvPr/>
        </p:nvSpPr>
        <p:spPr>
          <a:xfrm>
            <a:off x="1319032" y="6361583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xmlns="" id="{59331009-E26A-8B4A-8094-7554153C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1" y="835397"/>
            <a:ext cx="8840977" cy="5368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948264" y="1758935"/>
            <a:ext cx="2044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070C0"/>
                </a:solidFill>
              </a:rPr>
              <a:t>Actual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선 굵게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용어 통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일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Values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PV(Planned Value)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EV(Earned Value)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activities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AC(Actual Cost)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activities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330522"/>
              </p:ext>
            </p:extLst>
          </p:nvPr>
        </p:nvGraphicFramePr>
        <p:xfrm>
          <a:off x="195492" y="764704"/>
          <a:ext cx="8753015" cy="413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86870" y="7444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0070C0"/>
                </a:solidFill>
              </a:rPr>
              <a:t>주말 빼기</a:t>
            </a:r>
            <a:r>
              <a:rPr kumimoji="1" lang="en-US" altLang="ko-KR" sz="1600" b="1" dirty="0" smtClean="0">
                <a:solidFill>
                  <a:srgbClr val="0070C0"/>
                </a:solidFill>
              </a:rPr>
              <a:t>, </a:t>
            </a:r>
            <a:r>
              <a:rPr kumimoji="1" lang="ko-KR" altLang="en-US" sz="1600" b="1" dirty="0" smtClean="0">
                <a:solidFill>
                  <a:srgbClr val="0070C0"/>
                </a:solidFill>
              </a:rPr>
              <a:t>시스템 테스트 추가</a:t>
            </a:r>
            <a:endParaRPr kumimoji="1"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1882</Words>
  <Application>Microsoft Office PowerPoint</Application>
  <PresentationFormat>화면 슬라이드 쇼(4:3)</PresentationFormat>
  <Paragraphs>428</Paragraphs>
  <Slides>27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Symbol</vt:lpstr>
      <vt:lpstr>Wingdings</vt:lpstr>
      <vt:lpstr>Office 테마</vt:lpstr>
      <vt:lpstr>Adobe 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유수정/책임연구원/IVI SE팀(sujung.lyu@lge.com)</cp:lastModifiedBy>
  <cp:revision>145</cp:revision>
  <dcterms:created xsi:type="dcterms:W3CDTF">2018-07-20T19:33:24Z</dcterms:created>
  <dcterms:modified xsi:type="dcterms:W3CDTF">2018-08-01T05:17:18Z</dcterms:modified>
</cp:coreProperties>
</file>